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0" r:id="rId1"/>
  </p:sldMasterIdLst>
  <p:handoutMasterIdLst>
    <p:handoutMasterId r:id="rId19"/>
  </p:handoutMasterIdLst>
  <p:sldIdLst>
    <p:sldId id="256" r:id="rId2"/>
    <p:sldId id="257" r:id="rId3"/>
    <p:sldId id="259" r:id="rId4"/>
    <p:sldId id="260" r:id="rId5"/>
    <p:sldId id="276" r:id="rId6"/>
    <p:sldId id="263" r:id="rId7"/>
    <p:sldId id="262" r:id="rId8"/>
    <p:sldId id="265" r:id="rId9"/>
    <p:sldId id="264" r:id="rId10"/>
    <p:sldId id="269" r:id="rId11"/>
    <p:sldId id="270" r:id="rId12"/>
    <p:sldId id="268" r:id="rId13"/>
    <p:sldId id="277" r:id="rId14"/>
    <p:sldId id="278" r:id="rId15"/>
    <p:sldId id="267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D220B-34FD-4D94-90B2-93A5F7F38ACF}" v="1" dt="2017-08-30T11:37:27.759"/>
    <p1510:client id="{7621136B-BA33-4D09-B5B0-0C0B8553306E}" v="44" dt="2017-08-30T14:16:55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FED38-4F2D-764C-85DB-DEFAC23FAFA9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62CA5B0-BA60-6247-9765-0527B1A86AD1}">
      <dgm:prSet phldrT="[Text]"/>
      <dgm:spPr/>
      <dgm:t>
        <a:bodyPr/>
        <a:lstStyle/>
        <a:p>
          <a:r>
            <a:rPr lang="en-US"/>
            <a:t>CAS</a:t>
          </a:r>
        </a:p>
      </dgm:t>
    </dgm:pt>
    <dgm:pt modelId="{F0A84BA1-FA77-1F45-B972-4470C9C1126D}" type="parTrans" cxnId="{C4574D64-05AC-7D4E-BB77-C4A0228A9D39}">
      <dgm:prSet/>
      <dgm:spPr/>
      <dgm:t>
        <a:bodyPr/>
        <a:lstStyle/>
        <a:p>
          <a:endParaRPr lang="en-US"/>
        </a:p>
      </dgm:t>
    </dgm:pt>
    <dgm:pt modelId="{53A29635-44DB-1C4E-93A8-886334B3681E}" type="sibTrans" cxnId="{C4574D64-05AC-7D4E-BB77-C4A0228A9D39}">
      <dgm:prSet/>
      <dgm:spPr/>
      <dgm:t>
        <a:bodyPr/>
        <a:lstStyle/>
        <a:p>
          <a:endParaRPr lang="en-US"/>
        </a:p>
      </dgm:t>
    </dgm:pt>
    <dgm:pt modelId="{FC6171B4-5263-B149-BA1F-8E11EBD9923B}">
      <dgm:prSet phldrT="[Text]"/>
      <dgm:spPr/>
      <dgm:t>
        <a:bodyPr/>
        <a:lstStyle/>
        <a:p>
          <a:r>
            <a:rPr lang="en-US"/>
            <a:t>Single CAS Experience/CAS stages may/may not be used</a:t>
          </a:r>
        </a:p>
      </dgm:t>
    </dgm:pt>
    <dgm:pt modelId="{86192AC2-EE7D-F74B-93D4-55C1DD468F86}" type="parTrans" cxnId="{6A5F41BB-3286-6142-ACB2-F0D3BE37FF29}">
      <dgm:prSet/>
      <dgm:spPr/>
      <dgm:t>
        <a:bodyPr/>
        <a:lstStyle/>
        <a:p>
          <a:endParaRPr lang="en-US"/>
        </a:p>
      </dgm:t>
    </dgm:pt>
    <dgm:pt modelId="{E8BC8634-3A12-A14B-B98E-9EECC8546F2D}" type="sibTrans" cxnId="{6A5F41BB-3286-6142-ACB2-F0D3BE37FF29}">
      <dgm:prSet/>
      <dgm:spPr/>
      <dgm:t>
        <a:bodyPr/>
        <a:lstStyle/>
        <a:p>
          <a:endParaRPr lang="en-US"/>
        </a:p>
      </dgm:t>
    </dgm:pt>
    <dgm:pt modelId="{DFB4DA2F-CE0D-A546-9C6C-56D5AFFE27AD}">
      <dgm:prSet phldrT="[Text]"/>
      <dgm:spPr/>
      <dgm:t>
        <a:bodyPr/>
        <a:lstStyle/>
        <a:p>
          <a:r>
            <a:rPr lang="en-US"/>
            <a:t>Series of CAS Experiences/CAS</a:t>
          </a:r>
          <a:r>
            <a:rPr lang="en-US" baseline="0"/>
            <a:t> Stages used</a:t>
          </a:r>
          <a:endParaRPr lang="en-US"/>
        </a:p>
      </dgm:t>
    </dgm:pt>
    <dgm:pt modelId="{D48F8C47-A5D1-D64E-950A-4A563009D19E}" type="parTrans" cxnId="{1135110A-8892-4B4F-B450-10EBFAD5CE97}">
      <dgm:prSet/>
      <dgm:spPr/>
      <dgm:t>
        <a:bodyPr/>
        <a:lstStyle/>
        <a:p>
          <a:endParaRPr lang="en-US"/>
        </a:p>
      </dgm:t>
    </dgm:pt>
    <dgm:pt modelId="{95E72F6C-5689-A042-B68F-B436E5B2044E}" type="sibTrans" cxnId="{1135110A-8892-4B4F-B450-10EBFAD5CE97}">
      <dgm:prSet/>
      <dgm:spPr/>
      <dgm:t>
        <a:bodyPr/>
        <a:lstStyle/>
        <a:p>
          <a:endParaRPr lang="en-US"/>
        </a:p>
      </dgm:t>
    </dgm:pt>
    <dgm:pt modelId="{6C38BB24-ABC4-4749-B0D4-1F49A08B670A}">
      <dgm:prSet phldrT="[Text]"/>
      <dgm:spPr/>
      <dgm:t>
        <a:bodyPr/>
        <a:lstStyle/>
        <a:p>
          <a:r>
            <a:rPr lang="en-US"/>
            <a:t>CAS</a:t>
          </a:r>
          <a:r>
            <a:rPr lang="en-US" baseline="0"/>
            <a:t> Project: collaborative series of CAS Experiences/CAS stages used</a:t>
          </a:r>
          <a:endParaRPr lang="en-US"/>
        </a:p>
      </dgm:t>
    </dgm:pt>
    <dgm:pt modelId="{CBA53EDC-6A16-2449-92CF-E0F090654B89}" type="parTrans" cxnId="{0C07AE9B-BB5F-8A4E-9275-F3464019248A}">
      <dgm:prSet/>
      <dgm:spPr/>
      <dgm:t>
        <a:bodyPr/>
        <a:lstStyle/>
        <a:p>
          <a:endParaRPr lang="en-US"/>
        </a:p>
      </dgm:t>
    </dgm:pt>
    <dgm:pt modelId="{9CBB9CD9-F2E5-6E4F-AD13-576502BD9C32}" type="sibTrans" cxnId="{0C07AE9B-BB5F-8A4E-9275-F3464019248A}">
      <dgm:prSet/>
      <dgm:spPr/>
      <dgm:t>
        <a:bodyPr/>
        <a:lstStyle/>
        <a:p>
          <a:endParaRPr lang="en-US"/>
        </a:p>
      </dgm:t>
    </dgm:pt>
    <dgm:pt modelId="{858890A7-CB25-BB45-A59F-D2E5D6D71563}" type="pres">
      <dgm:prSet presAssocID="{50DFED38-4F2D-764C-85DB-DEFAC23FAFA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078BA1-5D86-C642-860F-ECCD5A0C5A99}" type="pres">
      <dgm:prSet presAssocID="{862CA5B0-BA60-6247-9765-0527B1A86AD1}" presName="root1" presStyleCnt="0"/>
      <dgm:spPr/>
    </dgm:pt>
    <dgm:pt modelId="{992C6A30-B4AE-9D4D-88D5-D8C67233C81E}" type="pres">
      <dgm:prSet presAssocID="{862CA5B0-BA60-6247-9765-0527B1A86AD1}" presName="LevelOneTextNode" presStyleLbl="node0" presStyleIdx="0" presStyleCnt="1" custLinFactX="-1884" custLinFactNeighborX="-100000" custLinFactNeighborY="10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56EA2A-67C1-B642-BE3B-E3CC48083A70}" type="pres">
      <dgm:prSet presAssocID="{862CA5B0-BA60-6247-9765-0527B1A86AD1}" presName="level2hierChild" presStyleCnt="0"/>
      <dgm:spPr/>
    </dgm:pt>
    <dgm:pt modelId="{C66F1ADD-9BD6-134B-9A1B-F296DFD34C37}" type="pres">
      <dgm:prSet presAssocID="{86192AC2-EE7D-F74B-93D4-55C1DD468F86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5C4629C8-72B5-0C40-8EEE-7B2FFA8E8DAC}" type="pres">
      <dgm:prSet presAssocID="{86192AC2-EE7D-F74B-93D4-55C1DD468F86}" presName="connTx" presStyleLbl="parChTrans1D2" presStyleIdx="0" presStyleCnt="3"/>
      <dgm:spPr/>
      <dgm:t>
        <a:bodyPr/>
        <a:lstStyle/>
        <a:p>
          <a:endParaRPr lang="en-US"/>
        </a:p>
      </dgm:t>
    </dgm:pt>
    <dgm:pt modelId="{3D347A2C-AA71-214E-B38E-E9F4054AF958}" type="pres">
      <dgm:prSet presAssocID="{FC6171B4-5263-B149-BA1F-8E11EBD9923B}" presName="root2" presStyleCnt="0"/>
      <dgm:spPr/>
    </dgm:pt>
    <dgm:pt modelId="{6E0B94CE-DA7B-6049-98EB-9EDC6A79B43E}" type="pres">
      <dgm:prSet presAssocID="{FC6171B4-5263-B149-BA1F-8E11EBD9923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A5123D-BCED-7F4A-9895-336C27442E45}" type="pres">
      <dgm:prSet presAssocID="{FC6171B4-5263-B149-BA1F-8E11EBD9923B}" presName="level3hierChild" presStyleCnt="0"/>
      <dgm:spPr/>
    </dgm:pt>
    <dgm:pt modelId="{6CDEE8A6-93E5-F949-BBCB-777B18542C90}" type="pres">
      <dgm:prSet presAssocID="{D48F8C47-A5D1-D64E-950A-4A563009D19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6743E496-BB6D-5146-BE0C-A5448B40AE0F}" type="pres">
      <dgm:prSet presAssocID="{D48F8C47-A5D1-D64E-950A-4A563009D19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8CB1705A-2CA1-6648-9EFE-E412C5780B98}" type="pres">
      <dgm:prSet presAssocID="{DFB4DA2F-CE0D-A546-9C6C-56D5AFFE27AD}" presName="root2" presStyleCnt="0"/>
      <dgm:spPr/>
    </dgm:pt>
    <dgm:pt modelId="{EED461CB-A8EC-4A4B-A86A-85FC86A4AE41}" type="pres">
      <dgm:prSet presAssocID="{DFB4DA2F-CE0D-A546-9C6C-56D5AFFE27AD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928E90-887E-7845-9F19-2E42494A2BB3}" type="pres">
      <dgm:prSet presAssocID="{DFB4DA2F-CE0D-A546-9C6C-56D5AFFE27AD}" presName="level3hierChild" presStyleCnt="0"/>
      <dgm:spPr/>
    </dgm:pt>
    <dgm:pt modelId="{756B16D9-E580-DD4D-82E6-0F0517096778}" type="pres">
      <dgm:prSet presAssocID="{CBA53EDC-6A16-2449-92CF-E0F090654B89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58DF9B33-DBEA-804C-8152-21A53F6BF21A}" type="pres">
      <dgm:prSet presAssocID="{CBA53EDC-6A16-2449-92CF-E0F090654B89}" presName="connTx" presStyleLbl="parChTrans1D2" presStyleIdx="2" presStyleCnt="3"/>
      <dgm:spPr/>
      <dgm:t>
        <a:bodyPr/>
        <a:lstStyle/>
        <a:p>
          <a:endParaRPr lang="en-US"/>
        </a:p>
      </dgm:t>
    </dgm:pt>
    <dgm:pt modelId="{B3FBA724-54D9-C149-BBCE-9817D2BB869E}" type="pres">
      <dgm:prSet presAssocID="{6C38BB24-ABC4-4749-B0D4-1F49A08B670A}" presName="root2" presStyleCnt="0"/>
      <dgm:spPr/>
    </dgm:pt>
    <dgm:pt modelId="{D7391E54-4422-2F45-87CC-AD28D6CBF43B}" type="pres">
      <dgm:prSet presAssocID="{6C38BB24-ABC4-4749-B0D4-1F49A08B670A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C0F9EF-3B57-6845-BC84-295F02077858}" type="pres">
      <dgm:prSet presAssocID="{6C38BB24-ABC4-4749-B0D4-1F49A08B670A}" presName="level3hierChild" presStyleCnt="0"/>
      <dgm:spPr/>
    </dgm:pt>
  </dgm:ptLst>
  <dgm:cxnLst>
    <dgm:cxn modelId="{B3EDD6B5-DA60-4A62-A454-E5DD218D52B3}" type="presOf" srcId="{D48F8C47-A5D1-D64E-950A-4A563009D19E}" destId="{6743E496-BB6D-5146-BE0C-A5448B40AE0F}" srcOrd="1" destOrd="0" presId="urn:microsoft.com/office/officeart/2008/layout/HorizontalMultiLevelHierarchy"/>
    <dgm:cxn modelId="{194B0120-98A6-432A-80DC-BBC4B4586C18}" type="presOf" srcId="{862CA5B0-BA60-6247-9765-0527B1A86AD1}" destId="{992C6A30-B4AE-9D4D-88D5-D8C67233C81E}" srcOrd="0" destOrd="0" presId="urn:microsoft.com/office/officeart/2008/layout/HorizontalMultiLevelHierarchy"/>
    <dgm:cxn modelId="{BA5756C9-8984-40B7-8EDB-83BB8F202E51}" type="presOf" srcId="{CBA53EDC-6A16-2449-92CF-E0F090654B89}" destId="{58DF9B33-DBEA-804C-8152-21A53F6BF21A}" srcOrd="1" destOrd="0" presId="urn:microsoft.com/office/officeart/2008/layout/HorizontalMultiLevelHierarchy"/>
    <dgm:cxn modelId="{1135110A-8892-4B4F-B450-10EBFAD5CE97}" srcId="{862CA5B0-BA60-6247-9765-0527B1A86AD1}" destId="{DFB4DA2F-CE0D-A546-9C6C-56D5AFFE27AD}" srcOrd="1" destOrd="0" parTransId="{D48F8C47-A5D1-D64E-950A-4A563009D19E}" sibTransId="{95E72F6C-5689-A042-B68F-B436E5B2044E}"/>
    <dgm:cxn modelId="{B5CB2CDA-FAD9-4ED3-8E7E-283839DC0EFB}" type="presOf" srcId="{D48F8C47-A5D1-D64E-950A-4A563009D19E}" destId="{6CDEE8A6-93E5-F949-BBCB-777B18542C90}" srcOrd="0" destOrd="0" presId="urn:microsoft.com/office/officeart/2008/layout/HorizontalMultiLevelHierarchy"/>
    <dgm:cxn modelId="{C4574D64-05AC-7D4E-BB77-C4A0228A9D39}" srcId="{50DFED38-4F2D-764C-85DB-DEFAC23FAFA9}" destId="{862CA5B0-BA60-6247-9765-0527B1A86AD1}" srcOrd="0" destOrd="0" parTransId="{F0A84BA1-FA77-1F45-B972-4470C9C1126D}" sibTransId="{53A29635-44DB-1C4E-93A8-886334B3681E}"/>
    <dgm:cxn modelId="{ED6AF3FE-015B-42AE-80C8-63C51C3FFFC0}" type="presOf" srcId="{DFB4DA2F-CE0D-A546-9C6C-56D5AFFE27AD}" destId="{EED461CB-A8EC-4A4B-A86A-85FC86A4AE41}" srcOrd="0" destOrd="0" presId="urn:microsoft.com/office/officeart/2008/layout/HorizontalMultiLevelHierarchy"/>
    <dgm:cxn modelId="{6A5F41BB-3286-6142-ACB2-F0D3BE37FF29}" srcId="{862CA5B0-BA60-6247-9765-0527B1A86AD1}" destId="{FC6171B4-5263-B149-BA1F-8E11EBD9923B}" srcOrd="0" destOrd="0" parTransId="{86192AC2-EE7D-F74B-93D4-55C1DD468F86}" sibTransId="{E8BC8634-3A12-A14B-B98E-9EECC8546F2D}"/>
    <dgm:cxn modelId="{D9649AD0-A99E-414D-BF26-EC4CB2818448}" type="presOf" srcId="{FC6171B4-5263-B149-BA1F-8E11EBD9923B}" destId="{6E0B94CE-DA7B-6049-98EB-9EDC6A79B43E}" srcOrd="0" destOrd="0" presId="urn:microsoft.com/office/officeart/2008/layout/HorizontalMultiLevelHierarchy"/>
    <dgm:cxn modelId="{C34BBA44-307C-4198-8C52-4706C67AE89F}" type="presOf" srcId="{86192AC2-EE7D-F74B-93D4-55C1DD468F86}" destId="{5C4629C8-72B5-0C40-8EEE-7B2FFA8E8DAC}" srcOrd="1" destOrd="0" presId="urn:microsoft.com/office/officeart/2008/layout/HorizontalMultiLevelHierarchy"/>
    <dgm:cxn modelId="{DC730D70-4173-4497-A6E3-DF5F29682C1B}" type="presOf" srcId="{6C38BB24-ABC4-4749-B0D4-1F49A08B670A}" destId="{D7391E54-4422-2F45-87CC-AD28D6CBF43B}" srcOrd="0" destOrd="0" presId="urn:microsoft.com/office/officeart/2008/layout/HorizontalMultiLevelHierarchy"/>
    <dgm:cxn modelId="{999F0B2A-6841-40B7-9EFC-5C47412B8183}" type="presOf" srcId="{50DFED38-4F2D-764C-85DB-DEFAC23FAFA9}" destId="{858890A7-CB25-BB45-A59F-D2E5D6D71563}" srcOrd="0" destOrd="0" presId="urn:microsoft.com/office/officeart/2008/layout/HorizontalMultiLevelHierarchy"/>
    <dgm:cxn modelId="{4099BE64-3626-4509-AFE0-017A858612C5}" type="presOf" srcId="{86192AC2-EE7D-F74B-93D4-55C1DD468F86}" destId="{C66F1ADD-9BD6-134B-9A1B-F296DFD34C37}" srcOrd="0" destOrd="0" presId="urn:microsoft.com/office/officeart/2008/layout/HorizontalMultiLevelHierarchy"/>
    <dgm:cxn modelId="{01987814-95D4-418D-BE3A-EF6D943CCD88}" type="presOf" srcId="{CBA53EDC-6A16-2449-92CF-E0F090654B89}" destId="{756B16D9-E580-DD4D-82E6-0F0517096778}" srcOrd="0" destOrd="0" presId="urn:microsoft.com/office/officeart/2008/layout/HorizontalMultiLevelHierarchy"/>
    <dgm:cxn modelId="{0C07AE9B-BB5F-8A4E-9275-F3464019248A}" srcId="{862CA5B0-BA60-6247-9765-0527B1A86AD1}" destId="{6C38BB24-ABC4-4749-B0D4-1F49A08B670A}" srcOrd="2" destOrd="0" parTransId="{CBA53EDC-6A16-2449-92CF-E0F090654B89}" sibTransId="{9CBB9CD9-F2E5-6E4F-AD13-576502BD9C32}"/>
    <dgm:cxn modelId="{434DA3F1-ABF7-432C-8276-D0D57D928906}" type="presParOf" srcId="{858890A7-CB25-BB45-A59F-D2E5D6D71563}" destId="{3D078BA1-5D86-C642-860F-ECCD5A0C5A99}" srcOrd="0" destOrd="0" presId="urn:microsoft.com/office/officeart/2008/layout/HorizontalMultiLevelHierarchy"/>
    <dgm:cxn modelId="{F37251BA-57F4-4EAD-BE7B-782AE47428EE}" type="presParOf" srcId="{3D078BA1-5D86-C642-860F-ECCD5A0C5A99}" destId="{992C6A30-B4AE-9D4D-88D5-D8C67233C81E}" srcOrd="0" destOrd="0" presId="urn:microsoft.com/office/officeart/2008/layout/HorizontalMultiLevelHierarchy"/>
    <dgm:cxn modelId="{FAE9B589-B6ED-4AD3-9FCC-20FC57E3FB31}" type="presParOf" srcId="{3D078BA1-5D86-C642-860F-ECCD5A0C5A99}" destId="{2856EA2A-67C1-B642-BE3B-E3CC48083A70}" srcOrd="1" destOrd="0" presId="urn:microsoft.com/office/officeart/2008/layout/HorizontalMultiLevelHierarchy"/>
    <dgm:cxn modelId="{0C470C6F-8F1E-4482-8E59-FF791A92C3B6}" type="presParOf" srcId="{2856EA2A-67C1-B642-BE3B-E3CC48083A70}" destId="{C66F1ADD-9BD6-134B-9A1B-F296DFD34C37}" srcOrd="0" destOrd="0" presId="urn:microsoft.com/office/officeart/2008/layout/HorizontalMultiLevelHierarchy"/>
    <dgm:cxn modelId="{F59EDAA1-E99C-4579-803D-21D9BCA15E0B}" type="presParOf" srcId="{C66F1ADD-9BD6-134B-9A1B-F296DFD34C37}" destId="{5C4629C8-72B5-0C40-8EEE-7B2FFA8E8DAC}" srcOrd="0" destOrd="0" presId="urn:microsoft.com/office/officeart/2008/layout/HorizontalMultiLevelHierarchy"/>
    <dgm:cxn modelId="{E002DC55-439B-41B1-ADDB-52E89146101E}" type="presParOf" srcId="{2856EA2A-67C1-B642-BE3B-E3CC48083A70}" destId="{3D347A2C-AA71-214E-B38E-E9F4054AF958}" srcOrd="1" destOrd="0" presId="urn:microsoft.com/office/officeart/2008/layout/HorizontalMultiLevelHierarchy"/>
    <dgm:cxn modelId="{9F5BBA9D-8BDE-4136-95AA-9BE516690AD6}" type="presParOf" srcId="{3D347A2C-AA71-214E-B38E-E9F4054AF958}" destId="{6E0B94CE-DA7B-6049-98EB-9EDC6A79B43E}" srcOrd="0" destOrd="0" presId="urn:microsoft.com/office/officeart/2008/layout/HorizontalMultiLevelHierarchy"/>
    <dgm:cxn modelId="{04C65035-C8D2-408A-A06E-BBAB0465DAF8}" type="presParOf" srcId="{3D347A2C-AA71-214E-B38E-E9F4054AF958}" destId="{98A5123D-BCED-7F4A-9895-336C27442E45}" srcOrd="1" destOrd="0" presId="urn:microsoft.com/office/officeart/2008/layout/HorizontalMultiLevelHierarchy"/>
    <dgm:cxn modelId="{E92558FC-CDF2-450C-8633-BE415C528887}" type="presParOf" srcId="{2856EA2A-67C1-B642-BE3B-E3CC48083A70}" destId="{6CDEE8A6-93E5-F949-BBCB-777B18542C90}" srcOrd="2" destOrd="0" presId="urn:microsoft.com/office/officeart/2008/layout/HorizontalMultiLevelHierarchy"/>
    <dgm:cxn modelId="{658D487B-1FA4-4953-8DD9-11ABD5551D7A}" type="presParOf" srcId="{6CDEE8A6-93E5-F949-BBCB-777B18542C90}" destId="{6743E496-BB6D-5146-BE0C-A5448B40AE0F}" srcOrd="0" destOrd="0" presId="urn:microsoft.com/office/officeart/2008/layout/HorizontalMultiLevelHierarchy"/>
    <dgm:cxn modelId="{A3E8E14E-62E4-4F48-A91B-514636D96B25}" type="presParOf" srcId="{2856EA2A-67C1-B642-BE3B-E3CC48083A70}" destId="{8CB1705A-2CA1-6648-9EFE-E412C5780B98}" srcOrd="3" destOrd="0" presId="urn:microsoft.com/office/officeart/2008/layout/HorizontalMultiLevelHierarchy"/>
    <dgm:cxn modelId="{CD835B1C-FB22-403B-89AE-5B0D12FF71EE}" type="presParOf" srcId="{8CB1705A-2CA1-6648-9EFE-E412C5780B98}" destId="{EED461CB-A8EC-4A4B-A86A-85FC86A4AE41}" srcOrd="0" destOrd="0" presId="urn:microsoft.com/office/officeart/2008/layout/HorizontalMultiLevelHierarchy"/>
    <dgm:cxn modelId="{BAC02881-1B37-4F7A-BCFC-3EFF5598E780}" type="presParOf" srcId="{8CB1705A-2CA1-6648-9EFE-E412C5780B98}" destId="{E2928E90-887E-7845-9F19-2E42494A2BB3}" srcOrd="1" destOrd="0" presId="urn:microsoft.com/office/officeart/2008/layout/HorizontalMultiLevelHierarchy"/>
    <dgm:cxn modelId="{456942CE-E8A2-443B-8667-78D716C8ABFE}" type="presParOf" srcId="{2856EA2A-67C1-B642-BE3B-E3CC48083A70}" destId="{756B16D9-E580-DD4D-82E6-0F0517096778}" srcOrd="4" destOrd="0" presId="urn:microsoft.com/office/officeart/2008/layout/HorizontalMultiLevelHierarchy"/>
    <dgm:cxn modelId="{312B1CEA-3871-4D34-AD4E-B405507C7F58}" type="presParOf" srcId="{756B16D9-E580-DD4D-82E6-0F0517096778}" destId="{58DF9B33-DBEA-804C-8152-21A53F6BF21A}" srcOrd="0" destOrd="0" presId="urn:microsoft.com/office/officeart/2008/layout/HorizontalMultiLevelHierarchy"/>
    <dgm:cxn modelId="{6BB1C14A-959F-48EE-B084-47441F636583}" type="presParOf" srcId="{2856EA2A-67C1-B642-BE3B-E3CC48083A70}" destId="{B3FBA724-54D9-C149-BBCE-9817D2BB869E}" srcOrd="5" destOrd="0" presId="urn:microsoft.com/office/officeart/2008/layout/HorizontalMultiLevelHierarchy"/>
    <dgm:cxn modelId="{56DDB45A-AC26-40CF-9921-5E853415792F}" type="presParOf" srcId="{B3FBA724-54D9-C149-BBCE-9817D2BB869E}" destId="{D7391E54-4422-2F45-87CC-AD28D6CBF43B}" srcOrd="0" destOrd="0" presId="urn:microsoft.com/office/officeart/2008/layout/HorizontalMultiLevelHierarchy"/>
    <dgm:cxn modelId="{200EE174-AA07-4FDE-8D00-C436442DA624}" type="presParOf" srcId="{B3FBA724-54D9-C149-BBCE-9817D2BB869E}" destId="{1DC0F9EF-3B57-6845-BC84-295F0207785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351730-F892-B644-BE45-95CFEE25F18F}" type="doc">
      <dgm:prSet loTypeId="urn:microsoft.com/office/officeart/2005/8/layout/radial3" loCatId="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033E545-8880-FA4A-A3AF-68C3D1A99906}">
      <dgm:prSet phldrT="[Text]"/>
      <dgm:spPr/>
      <dgm:t>
        <a:bodyPr/>
        <a:lstStyle/>
        <a:p>
          <a:pPr algn="ctr"/>
          <a:r>
            <a:rPr lang="en-US"/>
            <a:t>Experiences </a:t>
          </a:r>
        </a:p>
      </dgm:t>
    </dgm:pt>
    <dgm:pt modelId="{98686276-B059-0443-87F1-1BA684A3DA52}" type="parTrans" cxnId="{2CDD9E13-2FA0-7C4D-AC70-8C0051C0AB88}">
      <dgm:prSet/>
      <dgm:spPr/>
      <dgm:t>
        <a:bodyPr/>
        <a:lstStyle/>
        <a:p>
          <a:pPr algn="ctr"/>
          <a:endParaRPr lang="en-US"/>
        </a:p>
      </dgm:t>
    </dgm:pt>
    <dgm:pt modelId="{F2394D9A-8D83-4B4B-8AF1-3EA7058D8DDB}" type="sibTrans" cxnId="{2CDD9E13-2FA0-7C4D-AC70-8C0051C0AB88}">
      <dgm:prSet/>
      <dgm:spPr/>
      <dgm:t>
        <a:bodyPr/>
        <a:lstStyle/>
        <a:p>
          <a:pPr algn="ctr"/>
          <a:endParaRPr lang="en-US"/>
        </a:p>
      </dgm:t>
    </dgm:pt>
    <dgm:pt modelId="{DC33F556-0A02-C243-819F-D1B2548ABE7D}">
      <dgm:prSet phldrT="[Text]"/>
      <dgm:spPr/>
      <dgm:t>
        <a:bodyPr/>
        <a:lstStyle/>
        <a:p>
          <a:pPr algn="ctr"/>
          <a:r>
            <a:rPr lang="en-US"/>
            <a:t>Creativity</a:t>
          </a:r>
        </a:p>
      </dgm:t>
    </dgm:pt>
    <dgm:pt modelId="{6A11B086-22AB-A840-BFDB-4AEDA13B1FC2}" type="parTrans" cxnId="{F66B3AAC-430A-8E4E-BF7B-B8885D33A91E}">
      <dgm:prSet/>
      <dgm:spPr/>
      <dgm:t>
        <a:bodyPr/>
        <a:lstStyle/>
        <a:p>
          <a:pPr algn="ctr"/>
          <a:endParaRPr lang="en-US"/>
        </a:p>
      </dgm:t>
    </dgm:pt>
    <dgm:pt modelId="{1743FB82-068B-D548-99A3-2EB6E56D9EAE}" type="sibTrans" cxnId="{F66B3AAC-430A-8E4E-BF7B-B8885D33A91E}">
      <dgm:prSet/>
      <dgm:spPr/>
      <dgm:t>
        <a:bodyPr/>
        <a:lstStyle/>
        <a:p>
          <a:pPr algn="ctr"/>
          <a:endParaRPr lang="en-US"/>
        </a:p>
      </dgm:t>
    </dgm:pt>
    <dgm:pt modelId="{6DEDF69C-C0BC-C749-8F8F-DCB09F55DEB9}">
      <dgm:prSet phldrT="[Text]"/>
      <dgm:spPr/>
      <dgm:t>
        <a:bodyPr/>
        <a:lstStyle/>
        <a:p>
          <a:pPr algn="ctr"/>
          <a:r>
            <a:rPr lang="en-US"/>
            <a:t>Activity</a:t>
          </a:r>
        </a:p>
      </dgm:t>
    </dgm:pt>
    <dgm:pt modelId="{FB516B4E-2574-4F40-B7E4-7C42E944FFB8}" type="parTrans" cxnId="{9F84D4DE-4417-4E4C-9CF1-71D3566DAAC9}">
      <dgm:prSet/>
      <dgm:spPr/>
      <dgm:t>
        <a:bodyPr/>
        <a:lstStyle/>
        <a:p>
          <a:pPr algn="ctr"/>
          <a:endParaRPr lang="en-US"/>
        </a:p>
      </dgm:t>
    </dgm:pt>
    <dgm:pt modelId="{01AB5916-F2E1-434A-BEF5-9E3E7BF3FB48}" type="sibTrans" cxnId="{9F84D4DE-4417-4E4C-9CF1-71D3566DAAC9}">
      <dgm:prSet/>
      <dgm:spPr/>
      <dgm:t>
        <a:bodyPr/>
        <a:lstStyle/>
        <a:p>
          <a:pPr algn="ctr"/>
          <a:endParaRPr lang="en-US"/>
        </a:p>
      </dgm:t>
    </dgm:pt>
    <dgm:pt modelId="{FDF5F41D-8062-AB49-9A75-DD186C1BD214}">
      <dgm:prSet phldrT="[Text]"/>
      <dgm:spPr/>
      <dgm:t>
        <a:bodyPr/>
        <a:lstStyle/>
        <a:p>
          <a:pPr algn="ctr"/>
          <a:r>
            <a:rPr lang="en-US"/>
            <a:t>Service</a:t>
          </a:r>
        </a:p>
      </dgm:t>
    </dgm:pt>
    <dgm:pt modelId="{F1E5F968-2F04-974D-A867-697A91529DE0}" type="parTrans" cxnId="{7F143A55-FCE3-0A4C-8CFB-0D9CC3E3B6F4}">
      <dgm:prSet/>
      <dgm:spPr/>
      <dgm:t>
        <a:bodyPr/>
        <a:lstStyle/>
        <a:p>
          <a:pPr algn="ctr"/>
          <a:endParaRPr lang="en-US"/>
        </a:p>
      </dgm:t>
    </dgm:pt>
    <dgm:pt modelId="{D10DA415-C50A-8342-93AB-07EEC54E193D}" type="sibTrans" cxnId="{7F143A55-FCE3-0A4C-8CFB-0D9CC3E3B6F4}">
      <dgm:prSet/>
      <dgm:spPr/>
      <dgm:t>
        <a:bodyPr/>
        <a:lstStyle/>
        <a:p>
          <a:pPr algn="ctr"/>
          <a:endParaRPr lang="en-US"/>
        </a:p>
      </dgm:t>
    </dgm:pt>
    <dgm:pt modelId="{654A2C82-8DEA-A547-B806-E9A0FC492E41}" type="pres">
      <dgm:prSet presAssocID="{31351730-F892-B644-BE45-95CFEE25F18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300700-FD89-C64A-80E1-4C5C866EE845}" type="pres">
      <dgm:prSet presAssocID="{31351730-F892-B644-BE45-95CFEE25F18F}" presName="radial" presStyleCnt="0">
        <dgm:presLayoutVars>
          <dgm:animLvl val="ctr"/>
        </dgm:presLayoutVars>
      </dgm:prSet>
      <dgm:spPr/>
    </dgm:pt>
    <dgm:pt modelId="{7730BF54-9B15-AB4D-BC2D-2C316CD1BFE6}" type="pres">
      <dgm:prSet presAssocID="{3033E545-8880-FA4A-A3AF-68C3D1A99906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2DD58590-CFF8-D54B-B5AF-210C7609AC97}" type="pres">
      <dgm:prSet presAssocID="{DC33F556-0A02-C243-819F-D1B2548ABE7D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9B4E5-A082-EE4D-A0D4-ADDCCED033CC}" type="pres">
      <dgm:prSet presAssocID="{6DEDF69C-C0BC-C749-8F8F-DCB09F55DEB9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03FDA-453D-3642-842E-76712261BD4C}" type="pres">
      <dgm:prSet presAssocID="{FDF5F41D-8062-AB49-9A75-DD186C1BD214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4BF336-ABE7-40FF-B226-586863D032B1}" type="presOf" srcId="{FDF5F41D-8062-AB49-9A75-DD186C1BD214}" destId="{F0B03FDA-453D-3642-842E-76712261BD4C}" srcOrd="0" destOrd="0" presId="urn:microsoft.com/office/officeart/2005/8/layout/radial3"/>
    <dgm:cxn modelId="{2DDB6D04-3F38-4DC8-87D6-B1D6CF948769}" type="presOf" srcId="{6DEDF69C-C0BC-C749-8F8F-DCB09F55DEB9}" destId="{6AD9B4E5-A082-EE4D-A0D4-ADDCCED033CC}" srcOrd="0" destOrd="0" presId="urn:microsoft.com/office/officeart/2005/8/layout/radial3"/>
    <dgm:cxn modelId="{011C85D4-9992-4BD4-9307-08FE6D8C3BB6}" type="presOf" srcId="{3033E545-8880-FA4A-A3AF-68C3D1A99906}" destId="{7730BF54-9B15-AB4D-BC2D-2C316CD1BFE6}" srcOrd="0" destOrd="0" presId="urn:microsoft.com/office/officeart/2005/8/layout/radial3"/>
    <dgm:cxn modelId="{2CDD9E13-2FA0-7C4D-AC70-8C0051C0AB88}" srcId="{31351730-F892-B644-BE45-95CFEE25F18F}" destId="{3033E545-8880-FA4A-A3AF-68C3D1A99906}" srcOrd="0" destOrd="0" parTransId="{98686276-B059-0443-87F1-1BA684A3DA52}" sibTransId="{F2394D9A-8D83-4B4B-8AF1-3EA7058D8DDB}"/>
    <dgm:cxn modelId="{E8933B90-D4D1-4FDA-B22A-599C06276DB8}" type="presOf" srcId="{DC33F556-0A02-C243-819F-D1B2548ABE7D}" destId="{2DD58590-CFF8-D54B-B5AF-210C7609AC97}" srcOrd="0" destOrd="0" presId="urn:microsoft.com/office/officeart/2005/8/layout/radial3"/>
    <dgm:cxn modelId="{9F84D4DE-4417-4E4C-9CF1-71D3566DAAC9}" srcId="{3033E545-8880-FA4A-A3AF-68C3D1A99906}" destId="{6DEDF69C-C0BC-C749-8F8F-DCB09F55DEB9}" srcOrd="1" destOrd="0" parTransId="{FB516B4E-2574-4F40-B7E4-7C42E944FFB8}" sibTransId="{01AB5916-F2E1-434A-BEF5-9E3E7BF3FB48}"/>
    <dgm:cxn modelId="{7F143A55-FCE3-0A4C-8CFB-0D9CC3E3B6F4}" srcId="{3033E545-8880-FA4A-A3AF-68C3D1A99906}" destId="{FDF5F41D-8062-AB49-9A75-DD186C1BD214}" srcOrd="2" destOrd="0" parTransId="{F1E5F968-2F04-974D-A867-697A91529DE0}" sibTransId="{D10DA415-C50A-8342-93AB-07EEC54E193D}"/>
    <dgm:cxn modelId="{F66B3AAC-430A-8E4E-BF7B-B8885D33A91E}" srcId="{3033E545-8880-FA4A-A3AF-68C3D1A99906}" destId="{DC33F556-0A02-C243-819F-D1B2548ABE7D}" srcOrd="0" destOrd="0" parTransId="{6A11B086-22AB-A840-BFDB-4AEDA13B1FC2}" sibTransId="{1743FB82-068B-D548-99A3-2EB6E56D9EAE}"/>
    <dgm:cxn modelId="{ACD8FF75-3F00-4A1F-8F7D-C72998ED2944}" type="presOf" srcId="{31351730-F892-B644-BE45-95CFEE25F18F}" destId="{654A2C82-8DEA-A547-B806-E9A0FC492E41}" srcOrd="0" destOrd="0" presId="urn:microsoft.com/office/officeart/2005/8/layout/radial3"/>
    <dgm:cxn modelId="{E6FA54DF-74CD-4D74-8451-1CFE6931C06A}" type="presParOf" srcId="{654A2C82-8DEA-A547-B806-E9A0FC492E41}" destId="{8A300700-FD89-C64A-80E1-4C5C866EE845}" srcOrd="0" destOrd="0" presId="urn:microsoft.com/office/officeart/2005/8/layout/radial3"/>
    <dgm:cxn modelId="{B250D075-2912-49AA-AF53-A8118DE48BF4}" type="presParOf" srcId="{8A300700-FD89-C64A-80E1-4C5C866EE845}" destId="{7730BF54-9B15-AB4D-BC2D-2C316CD1BFE6}" srcOrd="0" destOrd="0" presId="urn:microsoft.com/office/officeart/2005/8/layout/radial3"/>
    <dgm:cxn modelId="{47879F9B-36A9-4F41-9E66-E292C517B414}" type="presParOf" srcId="{8A300700-FD89-C64A-80E1-4C5C866EE845}" destId="{2DD58590-CFF8-D54B-B5AF-210C7609AC97}" srcOrd="1" destOrd="0" presId="urn:microsoft.com/office/officeart/2005/8/layout/radial3"/>
    <dgm:cxn modelId="{F31F7C84-5177-4A54-9B94-971ADF98EAA3}" type="presParOf" srcId="{8A300700-FD89-C64A-80E1-4C5C866EE845}" destId="{6AD9B4E5-A082-EE4D-A0D4-ADDCCED033CC}" srcOrd="2" destOrd="0" presId="urn:microsoft.com/office/officeart/2005/8/layout/radial3"/>
    <dgm:cxn modelId="{F3F6FBE7-D637-465A-BD9B-586EBD87BA4D}" type="presParOf" srcId="{8A300700-FD89-C64A-80E1-4C5C866EE845}" destId="{F0B03FDA-453D-3642-842E-76712261BD4C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16D9-E580-DD4D-82E6-0F0517096778}">
      <dsp:nvSpPr>
        <dsp:cNvPr id="0" name=""/>
        <dsp:cNvSpPr/>
      </dsp:nvSpPr>
      <dsp:spPr>
        <a:xfrm>
          <a:off x="2428620" y="2653665"/>
          <a:ext cx="1688896" cy="1260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4448" y="0"/>
              </a:lnTo>
              <a:lnTo>
                <a:pt x="844448" y="1260490"/>
              </a:lnTo>
              <a:lnTo>
                <a:pt x="1688896" y="1260490"/>
              </a:lnTo>
            </a:path>
          </a:pathLst>
        </a:custGeom>
        <a:noFill/>
        <a:ln w="25400" cap="flat" cmpd="dbl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220382" y="3231225"/>
        <a:ext cx="105370" cy="105370"/>
      </dsp:txXfrm>
    </dsp:sp>
    <dsp:sp modelId="{6CDEE8A6-93E5-F949-BBCB-777B18542C90}">
      <dsp:nvSpPr>
        <dsp:cNvPr id="0" name=""/>
        <dsp:cNvSpPr/>
      </dsp:nvSpPr>
      <dsp:spPr>
        <a:xfrm>
          <a:off x="2428620" y="2607945"/>
          <a:ext cx="16888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88896" y="45720"/>
              </a:lnTo>
            </a:path>
          </a:pathLst>
        </a:custGeom>
        <a:noFill/>
        <a:ln w="25400" cap="flat" cmpd="dbl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230846" y="2611442"/>
        <a:ext cx="84444" cy="84444"/>
      </dsp:txXfrm>
    </dsp:sp>
    <dsp:sp modelId="{C66F1ADD-9BD6-134B-9A1B-F296DFD34C37}">
      <dsp:nvSpPr>
        <dsp:cNvPr id="0" name=""/>
        <dsp:cNvSpPr/>
      </dsp:nvSpPr>
      <dsp:spPr>
        <a:xfrm>
          <a:off x="2428620" y="1393174"/>
          <a:ext cx="1688896" cy="1260490"/>
        </a:xfrm>
        <a:custGeom>
          <a:avLst/>
          <a:gdLst/>
          <a:ahLst/>
          <a:cxnLst/>
          <a:rect l="0" t="0" r="0" b="0"/>
          <a:pathLst>
            <a:path>
              <a:moveTo>
                <a:pt x="0" y="1260490"/>
              </a:moveTo>
              <a:lnTo>
                <a:pt x="844448" y="1260490"/>
              </a:lnTo>
              <a:lnTo>
                <a:pt x="844448" y="0"/>
              </a:lnTo>
              <a:lnTo>
                <a:pt x="1688896" y="0"/>
              </a:lnTo>
            </a:path>
          </a:pathLst>
        </a:custGeom>
        <a:noFill/>
        <a:ln w="25400" cap="flat" cmpd="dbl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220382" y="1970734"/>
        <a:ext cx="105370" cy="105370"/>
      </dsp:txXfrm>
    </dsp:sp>
    <dsp:sp modelId="{992C6A30-B4AE-9D4D-88D5-D8C67233C81E}">
      <dsp:nvSpPr>
        <dsp:cNvPr id="0" name=""/>
        <dsp:cNvSpPr/>
      </dsp:nvSpPr>
      <dsp:spPr>
        <a:xfrm rot="16200000">
          <a:off x="-729241" y="2149468"/>
          <a:ext cx="5307330" cy="10083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/>
            <a:t>CAS</a:t>
          </a:r>
        </a:p>
      </dsp:txBody>
      <dsp:txXfrm>
        <a:off x="-729241" y="2149468"/>
        <a:ext cx="5307330" cy="1008392"/>
      </dsp:txXfrm>
    </dsp:sp>
    <dsp:sp modelId="{6E0B94CE-DA7B-6049-98EB-9EDC6A79B43E}">
      <dsp:nvSpPr>
        <dsp:cNvPr id="0" name=""/>
        <dsp:cNvSpPr/>
      </dsp:nvSpPr>
      <dsp:spPr>
        <a:xfrm>
          <a:off x="4117516" y="888977"/>
          <a:ext cx="3307528" cy="10083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Single CAS Experience/CAS stages may/may not be used</a:t>
          </a:r>
        </a:p>
      </dsp:txBody>
      <dsp:txXfrm>
        <a:off x="4117516" y="888977"/>
        <a:ext cx="3307528" cy="1008392"/>
      </dsp:txXfrm>
    </dsp:sp>
    <dsp:sp modelId="{EED461CB-A8EC-4A4B-A86A-85FC86A4AE41}">
      <dsp:nvSpPr>
        <dsp:cNvPr id="0" name=""/>
        <dsp:cNvSpPr/>
      </dsp:nvSpPr>
      <dsp:spPr>
        <a:xfrm>
          <a:off x="4117516" y="2149468"/>
          <a:ext cx="3307528" cy="10083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Series of CAS Experiences/CAS</a:t>
          </a:r>
          <a:r>
            <a:rPr lang="en-US" sz="1900" kern="1200" baseline="0"/>
            <a:t> Stages used</a:t>
          </a:r>
          <a:endParaRPr lang="en-US" sz="1900" kern="1200"/>
        </a:p>
      </dsp:txBody>
      <dsp:txXfrm>
        <a:off x="4117516" y="2149468"/>
        <a:ext cx="3307528" cy="1008392"/>
      </dsp:txXfrm>
    </dsp:sp>
    <dsp:sp modelId="{D7391E54-4422-2F45-87CC-AD28D6CBF43B}">
      <dsp:nvSpPr>
        <dsp:cNvPr id="0" name=""/>
        <dsp:cNvSpPr/>
      </dsp:nvSpPr>
      <dsp:spPr>
        <a:xfrm>
          <a:off x="4117516" y="3409959"/>
          <a:ext cx="3307528" cy="10083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CAS</a:t>
          </a:r>
          <a:r>
            <a:rPr lang="en-US" sz="1900" kern="1200" baseline="0"/>
            <a:t> Project: collaborative series of CAS Experiences/CAS stages used</a:t>
          </a:r>
          <a:endParaRPr lang="en-US" sz="1900" kern="1200"/>
        </a:p>
      </dsp:txBody>
      <dsp:txXfrm>
        <a:off x="4117516" y="3409959"/>
        <a:ext cx="3307528" cy="1008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0BF54-9B15-AB4D-BC2D-2C316CD1BFE6}">
      <dsp:nvSpPr>
        <dsp:cNvPr id="0" name=""/>
        <dsp:cNvSpPr/>
      </dsp:nvSpPr>
      <dsp:spPr>
        <a:xfrm>
          <a:off x="1456298" y="1052742"/>
          <a:ext cx="2208678" cy="220867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Experiences </a:t>
          </a:r>
        </a:p>
      </dsp:txBody>
      <dsp:txXfrm>
        <a:off x="1779751" y="1376195"/>
        <a:ext cx="1561772" cy="1561772"/>
      </dsp:txXfrm>
    </dsp:sp>
    <dsp:sp modelId="{2DD58590-CFF8-D54B-B5AF-210C7609AC97}">
      <dsp:nvSpPr>
        <dsp:cNvPr id="0" name=""/>
        <dsp:cNvSpPr/>
      </dsp:nvSpPr>
      <dsp:spPr>
        <a:xfrm>
          <a:off x="2008467" y="167959"/>
          <a:ext cx="1104339" cy="11043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Creativity</a:t>
          </a:r>
        </a:p>
      </dsp:txBody>
      <dsp:txXfrm>
        <a:off x="2170194" y="329686"/>
        <a:ext cx="780885" cy="780885"/>
      </dsp:txXfrm>
    </dsp:sp>
    <dsp:sp modelId="{6AD9B4E5-A082-EE4D-A0D4-ADDCCED033CC}">
      <dsp:nvSpPr>
        <dsp:cNvPr id="0" name=""/>
        <dsp:cNvSpPr/>
      </dsp:nvSpPr>
      <dsp:spPr>
        <a:xfrm>
          <a:off x="3252904" y="2323387"/>
          <a:ext cx="1104339" cy="11043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Activity</a:t>
          </a:r>
        </a:p>
      </dsp:txBody>
      <dsp:txXfrm>
        <a:off x="3414631" y="2485114"/>
        <a:ext cx="780885" cy="780885"/>
      </dsp:txXfrm>
    </dsp:sp>
    <dsp:sp modelId="{F0B03FDA-453D-3642-842E-76712261BD4C}">
      <dsp:nvSpPr>
        <dsp:cNvPr id="0" name=""/>
        <dsp:cNvSpPr/>
      </dsp:nvSpPr>
      <dsp:spPr>
        <a:xfrm>
          <a:off x="764030" y="2323387"/>
          <a:ext cx="1104339" cy="11043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Service</a:t>
          </a:r>
        </a:p>
      </dsp:txBody>
      <dsp:txXfrm>
        <a:off x="925757" y="2485114"/>
        <a:ext cx="780885" cy="780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01223-81FD-B340-B67E-F3DBF4CE6711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1ACF9-A37B-D647-903F-62667FA0A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79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dgewood.managebac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16000">
                <a:latin typeface="Berlin Sans FB Demi" panose="020E0802020502020306" pitchFamily="34" charset="0"/>
              </a:rPr>
              <a:t>CAS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100" y="3903924"/>
            <a:ext cx="8767860" cy="1388165"/>
          </a:xfrm>
        </p:spPr>
        <p:txBody>
          <a:bodyPr>
            <a:normAutofit/>
          </a:bodyPr>
          <a:lstStyle/>
          <a:p>
            <a:r>
              <a:rPr lang="en-US" sz="5400"/>
              <a:t>Creative, Activity, Service</a:t>
            </a:r>
          </a:p>
        </p:txBody>
      </p:sp>
    </p:spTree>
    <p:extLst>
      <p:ext uri="{BB962C8B-B14F-4D97-AF65-F5344CB8AC3E}">
        <p14:creationId xmlns:p14="http://schemas.microsoft.com/office/powerpoint/2010/main" val="3310290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41070"/>
            <a:ext cx="9875520" cy="1116330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CAS experiences may incorporate one or more of the CAS strands.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n-US"/>
          </a:p>
          <a:p>
            <a:pPr lvl="0"/>
            <a:r>
              <a:rPr lang="en-US"/>
              <a:t>Going for a mountain hike could be a singular experience within the “Activity” strand.</a:t>
            </a:r>
          </a:p>
          <a:p>
            <a:pPr lvl="0"/>
            <a:r>
              <a:rPr lang="en-US"/>
              <a:t>A student plans a number of visits to a nursing home resulting in a series of CAS experiences within the “Service” strand.</a:t>
            </a:r>
          </a:p>
          <a:p>
            <a:pPr lvl="0"/>
            <a:r>
              <a:rPr lang="en-US"/>
              <a:t>A group of students plan and stage a basketball tournament for the local community, resulting in a series of CAS experiences involving the strands of “Activity” and “Service”.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72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CAS experience must: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/>
              <a:t> </a:t>
            </a:r>
          </a:p>
          <a:p>
            <a:pPr marL="45720" indent="0">
              <a:buNone/>
            </a:pPr>
            <a:r>
              <a:rPr lang="en-US"/>
              <a:t>•  fit within one or more of the CAS strands</a:t>
            </a:r>
          </a:p>
          <a:p>
            <a:pPr marL="45720" indent="0">
              <a:buNone/>
            </a:pPr>
            <a:r>
              <a:rPr lang="en-US"/>
              <a:t>•  be based on a personal interest, skill, talent or opportunity for growth</a:t>
            </a:r>
          </a:p>
          <a:p>
            <a:pPr marL="45720" indent="0">
              <a:buNone/>
            </a:pPr>
            <a:r>
              <a:rPr lang="en-US"/>
              <a:t>•  provide opportunities to develop the attributes of the IB learner profile</a:t>
            </a:r>
          </a:p>
          <a:p>
            <a:pPr marL="45720" indent="0">
              <a:buNone/>
            </a:pPr>
            <a:r>
              <a:rPr lang="en-US"/>
              <a:t>•  not be used or included in the student’s Diploma course requirements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6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754880" cy="1356360"/>
          </a:xfrm>
        </p:spPr>
        <p:txBody>
          <a:bodyPr/>
          <a:lstStyle/>
          <a:p>
            <a:r>
              <a:rPr lang="en-US"/>
              <a:t>CAS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68780"/>
            <a:ext cx="4754880" cy="1969371"/>
          </a:xfrm>
        </p:spPr>
        <p:txBody>
          <a:bodyPr>
            <a:normAutofit/>
          </a:bodyPr>
          <a:lstStyle/>
          <a:p>
            <a:r>
              <a:rPr lang="en-US" b="0"/>
              <a:t>A </a:t>
            </a:r>
            <a:r>
              <a:rPr lang="en-US"/>
              <a:t>CAS project </a:t>
            </a:r>
            <a:r>
              <a:rPr lang="en-US" b="0"/>
              <a:t>is a collaborative series of sequential </a:t>
            </a:r>
            <a:r>
              <a:rPr lang="en-US"/>
              <a:t>CAS experiences </a:t>
            </a:r>
            <a:r>
              <a:rPr lang="en-US" b="0"/>
              <a:t>lasting at least one month </a:t>
            </a:r>
          </a:p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69173" y="609600"/>
            <a:ext cx="4754880" cy="5493002"/>
          </a:xfrm>
        </p:spPr>
        <p:txBody>
          <a:bodyPr/>
          <a:lstStyle/>
          <a:p>
            <a:r>
              <a:rPr lang="en-US"/>
              <a:t>A CAS project </a:t>
            </a:r>
            <a:r>
              <a:rPr lang="en-US" b="1"/>
              <a:t>involves collaboration between a group of students or with members of the wider community.</a:t>
            </a:r>
            <a:r>
              <a:rPr lang="en-US"/>
              <a:t> </a:t>
            </a:r>
          </a:p>
          <a:p>
            <a:r>
              <a:rPr lang="en-US"/>
              <a:t>All CAS projects should use the </a:t>
            </a:r>
            <a:r>
              <a:rPr lang="en-US" b="1"/>
              <a:t>CAS stages</a:t>
            </a:r>
            <a:r>
              <a:rPr lang="en-US"/>
              <a:t> as a framework for implementation. </a:t>
            </a:r>
          </a:p>
          <a:p>
            <a:r>
              <a:rPr lang="en-US"/>
              <a:t>A CAS project can address </a:t>
            </a:r>
            <a:r>
              <a:rPr lang="en-US" b="1"/>
              <a:t>any single strand of CAS, or combine two or all three strands</a:t>
            </a:r>
            <a:r>
              <a:rPr lang="en-US"/>
              <a:t>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6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CAS Projects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b="1"/>
              <a:t>Creativity</a:t>
            </a:r>
            <a:r>
              <a:rPr lang="en-US"/>
              <a:t>: A student group plans, designs and creates a mural in the community.</a:t>
            </a:r>
          </a:p>
          <a:p>
            <a:r>
              <a:rPr lang="en-US" b="1">
                <a:solidFill>
                  <a:srgbClr val="000000"/>
                </a:solidFill>
              </a:rPr>
              <a:t>Activity</a:t>
            </a:r>
            <a:r>
              <a:rPr lang="en-US">
                <a:solidFill>
                  <a:srgbClr val="000000"/>
                </a:solidFill>
              </a:rPr>
              <a:t>: Students set up and organize and plan with Habitat for Humanity in the construction of a house.  </a:t>
            </a:r>
          </a:p>
          <a:p>
            <a:r>
              <a:rPr lang="en-US" b="1"/>
              <a:t>Service</a:t>
            </a:r>
            <a:r>
              <a:rPr lang="en-US"/>
              <a:t>: Students set up and conduct tutoring for people in need.</a:t>
            </a:r>
          </a:p>
          <a:p>
            <a:r>
              <a:rPr lang="en-US" b="1"/>
              <a:t>Creativity and activity</a:t>
            </a:r>
            <a:r>
              <a:rPr lang="en-US"/>
              <a:t>: Students choreograph a routine for their marching band.</a:t>
            </a:r>
          </a:p>
          <a:p>
            <a:r>
              <a:rPr lang="en-US" b="1"/>
              <a:t>Service and activity</a:t>
            </a:r>
            <a:r>
              <a:rPr lang="en-US"/>
              <a:t>: Students plan and participate in the planting and maintenance of a garden with members of the local community.</a:t>
            </a:r>
          </a:p>
          <a:p>
            <a:r>
              <a:rPr lang="en-US" b="1"/>
              <a:t> Service and creativity</a:t>
            </a:r>
            <a:r>
              <a:rPr lang="en-US"/>
              <a:t>: Student s identify that children at a local school need back packs and subsequently design and make the backpacks out of recycled materials.</a:t>
            </a:r>
          </a:p>
          <a:p>
            <a:r>
              <a:rPr lang="en-US"/>
              <a:t> </a:t>
            </a:r>
            <a:r>
              <a:rPr lang="en-US" b="1"/>
              <a:t>Creativity, activity, and service</a:t>
            </a:r>
            <a:r>
              <a:rPr lang="en-US"/>
              <a:t>: Students rehearse and perform a dance production for a community retirement home.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7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 Project (Example)</a:t>
            </a:r>
          </a:p>
        </p:txBody>
      </p:sp>
      <p:pic>
        <p:nvPicPr>
          <p:cNvPr id="4" name="CAS Video Examp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997" b="13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67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 Stages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3000" y="1716109"/>
            <a:ext cx="9872871" cy="4379891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endParaRPr lang="en-US"/>
          </a:p>
          <a:p>
            <a:r>
              <a:rPr lang="en-US"/>
              <a:t>1. </a:t>
            </a:r>
            <a:r>
              <a:rPr lang="en-US" b="1"/>
              <a:t>Investigation:</a:t>
            </a:r>
          </a:p>
          <a:p>
            <a:r>
              <a:rPr lang="en-US"/>
              <a:t>2.</a:t>
            </a:r>
            <a:r>
              <a:rPr lang="en-US" b="1"/>
              <a:t>Preparation: </a:t>
            </a:r>
            <a:r>
              <a:rPr lang="en-US"/>
              <a:t>Students clarify roles and responsibilities, develop a plan of actions to be taken, identify specified resources and timelines, and acquire any skills as needed to engage in the CAS experience.</a:t>
            </a:r>
          </a:p>
          <a:p>
            <a:r>
              <a:rPr lang="en-US"/>
              <a:t>3.</a:t>
            </a:r>
            <a:r>
              <a:rPr lang="en-US" b="1"/>
              <a:t>Action: </a:t>
            </a:r>
            <a:r>
              <a:rPr lang="en-US"/>
              <a:t>Students implement their idea or plan. This often requires decision-making and problem- solving. Students may work individually, with partners, or in groups.</a:t>
            </a:r>
          </a:p>
          <a:p>
            <a:r>
              <a:rPr lang="en-US"/>
              <a:t>4.  </a:t>
            </a:r>
            <a:r>
              <a:rPr lang="en-US" b="1"/>
              <a:t>Reflection: </a:t>
            </a:r>
            <a:r>
              <a:rPr lang="en-US"/>
              <a:t>Students describe what happened, express feelings, generate ideas, and raise questions.</a:t>
            </a:r>
          </a:p>
          <a:p>
            <a:r>
              <a:rPr lang="en-US"/>
              <a:t>5. </a:t>
            </a:r>
            <a:r>
              <a:rPr lang="en-US" b="1"/>
              <a:t>Demonstration: </a:t>
            </a:r>
            <a:r>
              <a:rPr lang="en-US"/>
              <a:t>Students make explicit what and how they learned and what they have accomplished, for example, by sharing their CAS experience through their CAS reflections</a:t>
            </a:r>
          </a:p>
        </p:txBody>
      </p:sp>
    </p:spTree>
    <p:extLst>
      <p:ext uri="{BB962C8B-B14F-4D97-AF65-F5344CB8AC3E}">
        <p14:creationId xmlns:p14="http://schemas.microsoft.com/office/powerpoint/2010/main" val="617712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CAS%20Project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24" y="0"/>
            <a:ext cx="8712925" cy="7173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14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Reflection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n-US"/>
          </a:p>
          <a:p>
            <a:pPr marL="45720" indent="0">
              <a:buNone/>
            </a:pPr>
            <a:r>
              <a:rPr lang="en-US"/>
              <a:t>Reflection is a dynamic means for self-knowing, learning and decision-making. Four elements assist in the CAS reflective process. </a:t>
            </a:r>
          </a:p>
          <a:p>
            <a:pPr lvl="1"/>
            <a:r>
              <a:rPr lang="en-US"/>
              <a:t>Describe what happened</a:t>
            </a:r>
          </a:p>
          <a:p>
            <a:pPr lvl="1"/>
            <a:r>
              <a:rPr lang="en-US"/>
              <a:t>Expressing feelings</a:t>
            </a:r>
          </a:p>
          <a:p>
            <a:pPr lvl="1"/>
            <a:r>
              <a:rPr lang="en-US"/>
              <a:t>Generating ideas</a:t>
            </a:r>
          </a:p>
          <a:p>
            <a:pPr lvl="1"/>
            <a:r>
              <a:rPr lang="en-US"/>
              <a:t>Asking questions</a:t>
            </a:r>
          </a:p>
          <a:p>
            <a:pPr marL="45720" indent="0">
              <a:buNone/>
            </a:pPr>
            <a:r>
              <a:rPr lang="en-US"/>
              <a:t>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CAS?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CAS is one of the three elements of the IB Diploma Programme core. </a:t>
            </a:r>
          </a:p>
          <a:p>
            <a:r>
              <a:rPr lang="en-US" sz="3600"/>
              <a:t>CAS involves students in a range of enjoyable and significant </a:t>
            </a:r>
            <a:r>
              <a:rPr lang="en-US" sz="3600" b="1"/>
              <a:t>experiences</a:t>
            </a:r>
            <a:r>
              <a:rPr lang="en-US" sz="3600"/>
              <a:t>, as well as a </a:t>
            </a:r>
            <a:r>
              <a:rPr lang="en-US" sz="3600" b="1"/>
              <a:t>CAS Project</a:t>
            </a:r>
            <a:r>
              <a:rPr lang="en-US" sz="3600"/>
              <a:t>. </a:t>
            </a:r>
          </a:p>
          <a:p>
            <a:pPr marL="4572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CAS Strands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en-US"/>
          </a:p>
          <a:p>
            <a:pPr marL="45720" indent="0">
              <a:buNone/>
            </a:pPr>
            <a:r>
              <a:rPr lang="en-US" sz="2800"/>
              <a:t>• </a:t>
            </a:r>
            <a:r>
              <a:rPr lang="en-US" sz="2800" b="1"/>
              <a:t>Creativity</a:t>
            </a:r>
            <a:r>
              <a:rPr lang="en-US" sz="2800"/>
              <a:t>—exploring and extending ideas leading to an original or interpretive product or performance.</a:t>
            </a:r>
          </a:p>
          <a:p>
            <a:pPr marL="45720" indent="0">
              <a:buNone/>
            </a:pPr>
            <a:endParaRPr lang="en-US" sz="2800"/>
          </a:p>
          <a:p>
            <a:pPr marL="45720" indent="0">
              <a:buNone/>
            </a:pPr>
            <a:r>
              <a:rPr lang="en-US" sz="2800"/>
              <a:t>• </a:t>
            </a:r>
            <a:r>
              <a:rPr lang="en-US" sz="2800" b="1"/>
              <a:t>Activity</a:t>
            </a:r>
            <a:r>
              <a:rPr lang="en-US" sz="2800"/>
              <a:t>—physical exertion contributing to a healthy lifestyle. </a:t>
            </a:r>
          </a:p>
          <a:p>
            <a:pPr marL="45720" indent="0">
              <a:buNone/>
            </a:pPr>
            <a:endParaRPr lang="en-US" sz="2800"/>
          </a:p>
          <a:p>
            <a:pPr marL="45720" indent="0">
              <a:buNone/>
            </a:pPr>
            <a:r>
              <a:rPr lang="en-US" sz="2800"/>
              <a:t>• </a:t>
            </a:r>
            <a:r>
              <a:rPr lang="en-US" sz="2800" b="1"/>
              <a:t>Service</a:t>
            </a:r>
            <a:r>
              <a:rPr lang="en-US" sz="2800"/>
              <a:t>—collaborative and reciprocal engagement with the community in response to an authentic need.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709928" y="1634490"/>
            <a:ext cx="8769096" cy="3883836"/>
          </a:xfrm>
        </p:spPr>
        <p:txBody>
          <a:bodyPr>
            <a:normAutofit/>
          </a:bodyPr>
          <a:lstStyle/>
          <a:p>
            <a:r>
              <a:rPr lang="en-US" sz="3200"/>
              <a:t>CAS begins at the start of the Diploma Programme (August of Junior year) and continues regularly, ideally on a weekly basis, for at least </a:t>
            </a:r>
            <a:r>
              <a:rPr lang="en-US" sz="3200" b="1"/>
              <a:t>18 months </a:t>
            </a:r>
            <a:r>
              <a:rPr lang="en-US" sz="3200"/>
              <a:t>with a reasonable balance between creativity, activity, and service.</a:t>
            </a:r>
          </a:p>
        </p:txBody>
      </p:sp>
    </p:spTree>
    <p:extLst>
      <p:ext uri="{BB962C8B-B14F-4D97-AF65-F5344CB8AC3E}">
        <p14:creationId xmlns:p14="http://schemas.microsoft.com/office/powerpoint/2010/main" val="164508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872043"/>
              </p:ext>
            </p:extLst>
          </p:nvPr>
        </p:nvGraphicFramePr>
        <p:xfrm>
          <a:off x="1143000" y="788670"/>
          <a:ext cx="9872663" cy="5307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71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 Portfolio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All students are expected to complete their CAS Portfolio in </a:t>
            </a:r>
            <a:r>
              <a:rPr lang="en-US" sz="2800" err="1"/>
              <a:t>ManageBac</a:t>
            </a:r>
            <a:r>
              <a:rPr lang="en-US" sz="2800"/>
              <a:t>.      (</a:t>
            </a:r>
            <a:r>
              <a:rPr lang="en-US" sz="2800">
                <a:hlinkClick r:id="rId2"/>
              </a:rPr>
              <a:t>https://edgewood.managebac.com</a:t>
            </a:r>
            <a:r>
              <a:rPr lang="en-US" sz="2800"/>
              <a:t>) – you were emailed this account over the summer to your HCPS email</a:t>
            </a:r>
          </a:p>
          <a:p>
            <a:r>
              <a:rPr lang="en-US" sz="2800"/>
              <a:t>In ManageBac, students will provide the school with evidence demonstrating achievement of the seven </a:t>
            </a:r>
            <a:r>
              <a:rPr lang="en-US" sz="2800" b="1"/>
              <a:t>CAS learning outcomes</a:t>
            </a:r>
            <a:r>
              <a:rPr lang="en-US" sz="2800"/>
              <a:t>. </a:t>
            </a:r>
          </a:p>
          <a:p>
            <a:r>
              <a:rPr lang="en-US" sz="2800"/>
              <a:t>Students will submit their reflections and evidence in ManageBac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90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CAS students are expected to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800"/>
              <a:t>to maintain and complete a </a:t>
            </a:r>
            <a:r>
              <a:rPr lang="en-US" sz="2800" b="1"/>
              <a:t>CAS reflections </a:t>
            </a:r>
            <a:r>
              <a:rPr lang="en-US" sz="2800"/>
              <a:t>as evidence of their engagement with CAS.</a:t>
            </a:r>
          </a:p>
          <a:p>
            <a:r>
              <a:rPr lang="en-US" sz="2800"/>
              <a:t>engage in </a:t>
            </a:r>
            <a:r>
              <a:rPr lang="en-US" sz="2800" b="1"/>
              <a:t>CAS experiences </a:t>
            </a:r>
            <a:r>
              <a:rPr lang="en-US" sz="2800"/>
              <a:t>involving one or more of the three CAS strands. </a:t>
            </a:r>
          </a:p>
          <a:p>
            <a:r>
              <a:rPr lang="en-US" sz="2800"/>
              <a:t>undertake a </a:t>
            </a:r>
            <a:r>
              <a:rPr lang="en-US" sz="2800" b="1"/>
              <a:t>CAS project </a:t>
            </a:r>
            <a:r>
              <a:rPr lang="en-US" sz="2800"/>
              <a:t>of at least one month’s duration</a:t>
            </a:r>
          </a:p>
          <a:p>
            <a:r>
              <a:rPr lang="en-US" sz="2800">
                <a:solidFill>
                  <a:srgbClr val="000000"/>
                </a:solidFill>
              </a:rPr>
              <a:t>Meet four times, as a group, with CAS Coordinators: Ms. </a:t>
            </a:r>
            <a:r>
              <a:rPr lang="en-US" sz="2800" err="1">
                <a:solidFill>
                  <a:srgbClr val="000000"/>
                </a:solidFill>
              </a:rPr>
              <a:t>Wiland</a:t>
            </a:r>
            <a:r>
              <a:rPr lang="en-US" sz="2800">
                <a:solidFill>
                  <a:srgbClr val="000000"/>
                </a:solidFill>
              </a:rPr>
              <a:t> class of 2019 Ms. Hoy class of 2018.</a:t>
            </a:r>
          </a:p>
          <a:p>
            <a:pPr lvl="1"/>
            <a:r>
              <a:rPr lang="en-US" sz="2600">
                <a:solidFill>
                  <a:srgbClr val="000000"/>
                </a:solidFill>
              </a:rPr>
              <a:t>October-November Junior year</a:t>
            </a:r>
          </a:p>
          <a:p>
            <a:pPr lvl="1">
              <a:buClr>
                <a:srgbClr val="215D77"/>
              </a:buClr>
            </a:pPr>
            <a:r>
              <a:rPr lang="en-US" sz="2600">
                <a:solidFill>
                  <a:srgbClr val="000000"/>
                </a:solidFill>
              </a:rPr>
              <a:t>February-March Junior Year</a:t>
            </a:r>
          </a:p>
          <a:p>
            <a:pPr lvl="1">
              <a:buClr>
                <a:srgbClr val="215D77"/>
              </a:buClr>
            </a:pPr>
            <a:r>
              <a:rPr lang="en-US" sz="2600">
                <a:solidFill>
                  <a:srgbClr val="000000"/>
                </a:solidFill>
              </a:rPr>
              <a:t>October-November Senior Year </a:t>
            </a:r>
          </a:p>
          <a:p>
            <a:pPr lvl="1">
              <a:buClr>
                <a:srgbClr val="215D77"/>
              </a:buClr>
            </a:pPr>
            <a:r>
              <a:rPr lang="en-US" sz="2600">
                <a:solidFill>
                  <a:srgbClr val="000000"/>
                </a:solidFill>
              </a:rPr>
              <a:t>February-March Senior Year</a:t>
            </a:r>
          </a:p>
        </p:txBody>
      </p:sp>
    </p:spTree>
    <p:extLst>
      <p:ext uri="{BB962C8B-B14F-4D97-AF65-F5344CB8AC3E}">
        <p14:creationId xmlns:p14="http://schemas.microsoft.com/office/powerpoint/2010/main" val="1803647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side High School - Add CAS Experienc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372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3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0190" y="312420"/>
            <a:ext cx="9875520" cy="1356360"/>
          </a:xfrm>
        </p:spPr>
        <p:txBody>
          <a:bodyPr/>
          <a:lstStyle/>
          <a:p>
            <a:pPr algn="ctr"/>
            <a:r>
              <a:rPr lang="en-US" b="1"/>
              <a:t>CAS Experiences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783080"/>
            <a:ext cx="4754880" cy="1188719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 CAS experience is a specific event in which the student engages with one or more of the three CAS strands</a:t>
            </a:r>
          </a:p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5559283"/>
              </p:ext>
            </p:extLst>
          </p:nvPr>
        </p:nvGraphicFramePr>
        <p:xfrm>
          <a:off x="731838" y="2347913"/>
          <a:ext cx="5121275" cy="3595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280602" y="548640"/>
            <a:ext cx="5526587" cy="5599683"/>
          </a:xfrm>
        </p:spPr>
        <p:txBody>
          <a:bodyPr>
            <a:normAutofit/>
          </a:bodyPr>
          <a:lstStyle/>
          <a:p>
            <a:r>
              <a:rPr lang="en-US"/>
              <a:t>Approaches to</a:t>
            </a:r>
            <a:r>
              <a:rPr lang="en-US" b="1"/>
              <a:t> creativity</a:t>
            </a:r>
            <a:r>
              <a:rPr lang="en-US"/>
              <a:t> and </a:t>
            </a:r>
            <a:r>
              <a:rPr lang="en-US" b="1"/>
              <a:t>activity</a:t>
            </a:r>
            <a:r>
              <a:rPr lang="en-US"/>
              <a:t>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Ongoing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School-based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Community-based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Individual </a:t>
            </a:r>
          </a:p>
          <a:p>
            <a:r>
              <a:rPr lang="en-US" sz="2400"/>
              <a:t>Approaches to </a:t>
            </a:r>
            <a:r>
              <a:rPr lang="en-US" sz="2400" b="1"/>
              <a:t>service</a:t>
            </a:r>
            <a:r>
              <a:rPr lang="en-US" sz="2400"/>
              <a:t>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Ongoing service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School-based service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Community-based service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Immediate need service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Fundraising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International service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Volunteerism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Service arising from the curriculum</a:t>
            </a:r>
          </a:p>
          <a:p>
            <a:pPr marL="274320" lvl="1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358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Widescreen</PresentationFormat>
  <Paragraphs>90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Berlin Sans FB Demi</vt:lpstr>
      <vt:lpstr>Calibri</vt:lpstr>
      <vt:lpstr>News Gothic MT</vt:lpstr>
      <vt:lpstr>Wingdings</vt:lpstr>
      <vt:lpstr>Wingdings 2</vt:lpstr>
      <vt:lpstr>Breeze</vt:lpstr>
      <vt:lpstr>CAS</vt:lpstr>
      <vt:lpstr>What is CAS?</vt:lpstr>
      <vt:lpstr>CAS Strands</vt:lpstr>
      <vt:lpstr>PowerPoint Presentation</vt:lpstr>
      <vt:lpstr>PowerPoint Presentation</vt:lpstr>
      <vt:lpstr>CAS Portfolio</vt:lpstr>
      <vt:lpstr>All CAS students are expected to …</vt:lpstr>
      <vt:lpstr>PowerPoint Presentation</vt:lpstr>
      <vt:lpstr>CAS Experiences</vt:lpstr>
      <vt:lpstr>  CAS experiences may incorporate one or more of the CAS strands. </vt:lpstr>
      <vt:lpstr>A CAS experience must:</vt:lpstr>
      <vt:lpstr>CAS Project</vt:lpstr>
      <vt:lpstr>Examples of CAS Projects</vt:lpstr>
      <vt:lpstr>CAS Project (Example)</vt:lpstr>
      <vt:lpstr>CAS Stages</vt:lpstr>
      <vt:lpstr>PowerPoint Presentation</vt:lpstr>
      <vt:lpstr>Reflection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</dc:title>
  <dc:creator>Childs, Jamie</dc:creator>
  <cp:lastModifiedBy>Childs, Jamie</cp:lastModifiedBy>
  <cp:revision>2</cp:revision>
  <dcterms:modified xsi:type="dcterms:W3CDTF">2018-05-07T14:21:07Z</dcterms:modified>
</cp:coreProperties>
</file>